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9" r:id="rId5"/>
    <p:sldId id="278" r:id="rId6"/>
    <p:sldId id="277" r:id="rId7"/>
    <p:sldId id="280" r:id="rId8"/>
    <p:sldId id="285" r:id="rId9"/>
    <p:sldId id="274" r:id="rId10"/>
    <p:sldId id="276" r:id="rId11"/>
    <p:sldId id="281" r:id="rId12"/>
    <p:sldId id="287" r:id="rId13"/>
    <p:sldId id="275" r:id="rId14"/>
    <p:sldId id="286" r:id="rId15"/>
    <p:sldId id="283" r:id="rId16"/>
    <p:sldId id="272" r:id="rId17"/>
    <p:sldId id="273" r:id="rId18"/>
    <p:sldId id="268" r:id="rId19"/>
    <p:sldId id="269" r:id="rId20"/>
    <p:sldId id="284" r:id="rId21"/>
    <p:sldId id="265" r:id="rId22"/>
    <p:sldId id="282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A73"/>
    <a:srgbClr val="FFE7B3"/>
    <a:srgbClr val="FFEDCD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7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52" r:id="rId5"/>
    <p:sldLayoutId id="2147483653" r:id="rId6"/>
    <p:sldLayoutId id="2147483661" r:id="rId7"/>
    <p:sldLayoutId id="2147483665" r:id="rId8"/>
    <p:sldLayoutId id="2147483654" r:id="rId9"/>
    <p:sldLayoutId id="2147483664" r:id="rId10"/>
    <p:sldLayoutId id="2147483662" r:id="rId11"/>
    <p:sldLayoutId id="2147483663" r:id="rId12"/>
    <p:sldLayoutId id="2147483655" r:id="rId13"/>
    <p:sldLayoutId id="214748365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38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zure.microsoft.com/en-us/services/data-factor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data-factory/" TargetMode="External"/><Relationship Id="rId7" Type="http://schemas.openxmlformats.org/officeDocument/2006/relationships/image" Target="../media/image3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microsoft.com/en-us/azure/architecture/guide/technology-choices/data-store-overview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cosmos-db/tutorial-develop-sql-api-dotnet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cs.microsoft.com/en-us/azure/cosmos-db/request-unit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.microsoft.com/en-us/services/cosmos-db" TargetMode="External"/><Relationship Id="rId11" Type="http://schemas.openxmlformats.org/officeDocument/2006/relationships/hyperlink" Target="https://docs.microsoft.com/en-us/azure/cosmos-db/change-feed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azure.microsoft.com/en-us/blog/working-with-dates-in-azure-documentdb-4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docs.microsoft.com/en-us/azure/cosmos-db/tutorial-query-sql-ap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aveenr.gitbooks.io/usql-tutorial/conten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azure.microsoft.com/en-us/services/data-lake-analytic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.microsoft.com/en-us/services/data-lake-store/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www.sqlchick.com/entries/2017/9/4/querying-multi-structured-json-files-with-u-sql-in-azure-data-lake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msdn.microsoft.com/en-us/azure/data-lake-analytics/u-sql/u-sql-language-referenc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gb/azure/data-factory/introductio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azure.microsoft.com/en-us/services/data-factory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microsoft.com/en-us/azure/data-lake-store/data-lake-store-performance-tuning-guidance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hyperlink" Target="https://docs.microsoft.com/en-gb/azure/data-factor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tiff"/><Relationship Id="rId4" Type="http://schemas.openxmlformats.org/officeDocument/2006/relationships/hyperlink" Target="https://azure.microsoft.com/en-us/services/cosmos-d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cosmos-db/change-fe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hyperlink" Target="https://azure.microsoft.com/en-us/services/data-lake-store/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data-lake-analytics/" TargetMode="External"/><Relationship Id="rId5" Type="http://schemas.openxmlformats.org/officeDocument/2006/relationships/image" Target="../media/image15.tiff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>
            <a:normAutofit/>
          </a:bodyPr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Azure Data Services</a:t>
            </a:r>
            <a:endParaRPr lang="en-N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Cosmos DB / Data Lake / Data Factory</a:t>
            </a:r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Data Lake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7B4466-5159-3343-A359-B6A2800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73200"/>
            <a:ext cx="6096000" cy="2362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F0057B-3AC0-E849-A6FD-4B32E1E55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1D183E-C22D-4441-9854-BA4B6F62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89143" cy="4919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/>
              <a:t>Store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Petabyte-size files</a:t>
            </a:r>
          </a:p>
          <a:p>
            <a:r>
              <a:rPr lang="en-AU" dirty="0"/>
              <a:t>Trillions of objects</a:t>
            </a:r>
          </a:p>
          <a:p>
            <a:r>
              <a:rPr lang="en-AU" dirty="0"/>
              <a:t>Any type of data</a:t>
            </a:r>
          </a:p>
          <a:p>
            <a:pPr lvl="1"/>
            <a:r>
              <a:rPr lang="en-AU" dirty="0"/>
              <a:t>massive datasets</a:t>
            </a:r>
          </a:p>
          <a:p>
            <a:pPr lvl="1"/>
            <a:r>
              <a:rPr lang="en-AU" dirty="0"/>
              <a:t>high-resolution video</a:t>
            </a:r>
          </a:p>
          <a:p>
            <a:pPr lvl="1"/>
            <a:r>
              <a:rPr lang="en-AU" dirty="0"/>
              <a:t>genomic and seismic datasets</a:t>
            </a:r>
          </a:p>
          <a:p>
            <a:pPr lvl="1"/>
            <a:r>
              <a:rPr lang="en-AU" dirty="0"/>
              <a:t>medical data</a:t>
            </a:r>
          </a:p>
          <a:p>
            <a:pPr lvl="1"/>
            <a:r>
              <a:rPr lang="en-AU" dirty="0"/>
              <a:t>JSON</a:t>
            </a:r>
          </a:p>
          <a:p>
            <a:pPr lvl="1"/>
            <a:r>
              <a:rPr lang="en-AU" dirty="0"/>
              <a:t>TXT / CSV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02F6EC-9227-CD41-A717-80C37EA00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165" y="1739807"/>
            <a:ext cx="1187746" cy="5701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AC33AB-A996-E746-B0E5-12E27A681431}"/>
              </a:ext>
            </a:extLst>
          </p:cNvPr>
          <p:cNvSpPr txBox="1">
            <a:spLocks/>
          </p:cNvSpPr>
          <p:nvPr/>
        </p:nvSpPr>
        <p:spPr>
          <a:xfrm>
            <a:off x="5990079" y="1825625"/>
            <a:ext cx="4689143" cy="491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u="sng" dirty="0"/>
              <a:t>Analytics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r>
              <a:rPr lang="en-AU" dirty="0"/>
              <a:t>Data transformation</a:t>
            </a:r>
          </a:p>
          <a:p>
            <a:pPr lvl="1"/>
            <a:r>
              <a:rPr lang="en-AU" dirty="0"/>
              <a:t>Trillions of objects</a:t>
            </a:r>
          </a:p>
          <a:p>
            <a:pPr lvl="1"/>
            <a:r>
              <a:rPr lang="en-AU" dirty="0"/>
              <a:t>Massively Parallel</a:t>
            </a:r>
          </a:p>
          <a:p>
            <a:r>
              <a:rPr lang="en-AU" dirty="0"/>
              <a:t>Processing </a:t>
            </a:r>
            <a:r>
              <a:rPr lang="en-AU" dirty="0" err="1"/>
              <a:t>langauages</a:t>
            </a:r>
            <a:endParaRPr lang="en-AU" dirty="0"/>
          </a:p>
          <a:p>
            <a:pPr lvl="1"/>
            <a:r>
              <a:rPr lang="en-AU" dirty="0"/>
              <a:t>U-SQL</a:t>
            </a:r>
          </a:p>
          <a:p>
            <a:pPr lvl="1"/>
            <a:r>
              <a:rPr lang="en-AU" dirty="0"/>
              <a:t>R</a:t>
            </a:r>
          </a:p>
          <a:p>
            <a:pPr lvl="1"/>
            <a:r>
              <a:rPr lang="en-AU" dirty="0"/>
              <a:t>Python</a:t>
            </a:r>
          </a:p>
          <a:p>
            <a:pPr lvl="1"/>
            <a:r>
              <a:rPr lang="en-AU" dirty="0" err="1"/>
              <a:t>.Net</a:t>
            </a:r>
            <a:endParaRPr lang="en-AU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A3A03A-9129-6E44-A86E-C746638D0D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299" y="1639528"/>
            <a:ext cx="915664" cy="6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69 L 0.32331 -0.427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Lake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7B4466-5159-3343-A359-B6A280066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876" y="392421"/>
            <a:ext cx="2740645" cy="106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F0057B-3AC0-E849-A6FD-4B32E1E55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E049A0-6895-374D-90C0-75AD4E7E2BA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689143" cy="491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u="sng" dirty="0"/>
              <a:t>Store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r>
              <a:rPr lang="en-AU" dirty="0"/>
              <a:t>Cost Effective</a:t>
            </a:r>
          </a:p>
          <a:p>
            <a:r>
              <a:rPr lang="en-AU" dirty="0"/>
              <a:t>File system</a:t>
            </a:r>
          </a:p>
          <a:p>
            <a:r>
              <a:rPr lang="en-AU" dirty="0"/>
              <a:t>Folder hierarchy</a:t>
            </a:r>
          </a:p>
          <a:p>
            <a:r>
              <a:rPr lang="en-AU" dirty="0"/>
              <a:t>Getting the layout right</a:t>
            </a:r>
          </a:p>
          <a:p>
            <a:pPr lvl="1"/>
            <a:r>
              <a:rPr lang="en-AU" dirty="0"/>
              <a:t>business purpose</a:t>
            </a:r>
          </a:p>
          <a:p>
            <a:pPr lvl="1"/>
            <a:r>
              <a:rPr lang="en-AU" dirty="0"/>
              <a:t>reduce analytics waste</a:t>
            </a:r>
          </a:p>
          <a:p>
            <a:pPr lvl="1"/>
            <a:r>
              <a:rPr lang="en-AU" dirty="0"/>
              <a:t>e.g. time-series data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06A841-DC56-1D44-B40D-10523DCA56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165" y="1739807"/>
            <a:ext cx="1187746" cy="5701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4AFDC-ADE5-E545-A51E-71033C00BDC4}"/>
              </a:ext>
            </a:extLst>
          </p:cNvPr>
          <p:cNvSpPr txBox="1">
            <a:spLocks/>
          </p:cNvSpPr>
          <p:nvPr/>
        </p:nvSpPr>
        <p:spPr>
          <a:xfrm>
            <a:off x="5990079" y="1825625"/>
            <a:ext cx="5828882" cy="491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u="sng" dirty="0"/>
              <a:t>Analytics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r>
              <a:rPr lang="en-AU" dirty="0"/>
              <a:t>Cost - Analytics Units:</a:t>
            </a:r>
          </a:p>
          <a:p>
            <a:pPr lvl="1"/>
            <a:r>
              <a:rPr lang="en-AU" dirty="0"/>
              <a:t>degree of parallelism</a:t>
            </a:r>
          </a:p>
          <a:p>
            <a:pPr lvl="1"/>
            <a:r>
              <a:rPr lang="en-AU" dirty="0"/>
              <a:t>duration</a:t>
            </a:r>
          </a:p>
          <a:p>
            <a:r>
              <a:rPr lang="en-AU" dirty="0"/>
              <a:t>Reduce waste</a:t>
            </a:r>
          </a:p>
          <a:p>
            <a:pPr lvl="1"/>
            <a:r>
              <a:rPr lang="en-AU" dirty="0"/>
              <a:t>source data layout / filters</a:t>
            </a:r>
          </a:p>
          <a:p>
            <a:pPr lvl="1"/>
            <a:r>
              <a:rPr lang="en-AU" dirty="0"/>
              <a:t>parallelism - trial and error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17EF7A-A9E8-D94B-A6AB-D899CFB51A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299" y="1639528"/>
            <a:ext cx="915664" cy="6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Lake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7B4466-5159-3343-A359-B6A280066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876" y="392421"/>
            <a:ext cx="2740645" cy="106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F0057B-3AC0-E849-A6FD-4B32E1E55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4AFDC-ADE5-E545-A51E-71033C00BDC4}"/>
              </a:ext>
            </a:extLst>
          </p:cNvPr>
          <p:cNvSpPr txBox="1">
            <a:spLocks/>
          </p:cNvSpPr>
          <p:nvPr/>
        </p:nvSpPr>
        <p:spPr>
          <a:xfrm>
            <a:off x="844861" y="1825625"/>
            <a:ext cx="5828882" cy="491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u="sng" dirty="0"/>
              <a:t>Analytics</a:t>
            </a:r>
            <a:r>
              <a:rPr lang="en-AU" dirty="0"/>
              <a:t> - Parallelism vs. Time</a:t>
            </a: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D4D56AC-F29B-3749-AD89-2B784C2B3FEC}"/>
              </a:ext>
            </a:extLst>
          </p:cNvPr>
          <p:cNvGrpSpPr/>
          <p:nvPr/>
        </p:nvGrpSpPr>
        <p:grpSpPr>
          <a:xfrm>
            <a:off x="6673743" y="3491160"/>
            <a:ext cx="3607411" cy="1036552"/>
            <a:chOff x="4030571" y="5501507"/>
            <a:chExt cx="1559379" cy="399560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4936395B-B2EA-0C43-A9D6-D67CAEBF4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1610" y="5701673"/>
              <a:ext cx="195406" cy="199394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14BC91E-CBC9-464A-9A4C-E407DD126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9006" y="5701673"/>
              <a:ext cx="195406" cy="199394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11684290-BBF3-5247-B5EC-598DC9D7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4412" y="5701673"/>
              <a:ext cx="195406" cy="199394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53C10FC-B1CC-2647-9929-93C1B05D6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9818" y="5701673"/>
              <a:ext cx="195406" cy="199394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F112A202-6DD0-4343-B65D-C68DCDFA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5224" y="5701673"/>
              <a:ext cx="195406" cy="199394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17E9F802-2853-464A-A186-38FAC25E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799" y="5701673"/>
              <a:ext cx="195406" cy="199394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6045C1D9-5BD2-5247-9EFD-31B31C45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935" y="5502610"/>
              <a:ext cx="195406" cy="199394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26DE73C6-5CDA-BD46-A403-481E7B6B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581" y="5502610"/>
              <a:ext cx="195406" cy="199394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933E1331-5A4B-9B4F-9F5A-74793CE2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2757" y="5502610"/>
              <a:ext cx="195406" cy="199394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DB17546E-3E7D-0841-92EE-AF3D4DC2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7069" y="5502610"/>
              <a:ext cx="195406" cy="199394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95774976-42E1-3747-8B75-63A403357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6831" y="5701148"/>
              <a:ext cx="195406" cy="199394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E6BC76D8-DA6F-364B-95D1-C86A800F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8216" y="5502610"/>
              <a:ext cx="195406" cy="199394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00529BE-3023-7B49-9822-4666D62D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3504" y="5701148"/>
              <a:ext cx="195406" cy="199394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A9511BB-1893-A344-A312-668BA6DB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5568" y="5502610"/>
              <a:ext cx="195406" cy="199394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1D1042E-D1C2-BF4B-8789-122A3A27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2465" y="5501507"/>
              <a:ext cx="197485" cy="201600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4D5CB5C3-5EAB-AD4C-8321-12E3FD38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0571" y="5501507"/>
              <a:ext cx="197485" cy="201600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F662FF7-25BB-5A4A-8EA5-D5378A4E36B0}"/>
              </a:ext>
            </a:extLst>
          </p:cNvPr>
          <p:cNvGrpSpPr/>
          <p:nvPr/>
        </p:nvGrpSpPr>
        <p:grpSpPr>
          <a:xfrm>
            <a:off x="2167740" y="3011112"/>
            <a:ext cx="3090916" cy="1870963"/>
            <a:chOff x="6074899" y="5251431"/>
            <a:chExt cx="1173859" cy="80154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B7AF913-CD5C-5B4C-994D-D4EFFBC5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5938" y="5853577"/>
              <a:ext cx="195406" cy="19939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9510E10-C7A7-3B47-8E6A-351DFDA06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0401" y="5853577"/>
              <a:ext cx="195406" cy="19939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572D220-8175-A24D-8FC8-87C97C46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8615" y="5853577"/>
              <a:ext cx="195406" cy="19939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4FED8FD-E85C-EC45-8998-9DE1DEA48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4021" y="5853577"/>
              <a:ext cx="195406" cy="199394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8BCBC2AC-6A25-224A-9139-39400228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9427" y="5853577"/>
              <a:ext cx="195406" cy="199394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2D72422-156E-434F-ADC2-2DBB357E5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312" y="5853577"/>
              <a:ext cx="195406" cy="19939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4B66E171-CD9D-CC48-9378-10EFA7DE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0401" y="5657269"/>
              <a:ext cx="195406" cy="199394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C461677-6C4B-8549-A05D-6F4581679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2784" y="5657269"/>
              <a:ext cx="195406" cy="199394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C25D587-D6C5-994A-A8DC-7A675D4E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6960" y="5657269"/>
              <a:ext cx="195406" cy="199394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3CE5698B-D1E9-FB49-8C2B-172930BFB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1272" y="5657269"/>
              <a:ext cx="195406" cy="199394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BF7B2A9-75FB-2144-B206-E4A01B875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3596" y="5455384"/>
              <a:ext cx="195406" cy="199394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C1526CC-6AFA-2644-BD7D-07F6CDE00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3588" y="5455384"/>
              <a:ext cx="195406" cy="19939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7B15D7D-BC6F-2242-ACA6-A0FD96AE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6645" y="5455384"/>
              <a:ext cx="195406" cy="19939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0EAE5EBC-8FFE-7942-A6CB-D70BE682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8340" y="5252534"/>
              <a:ext cx="195406" cy="199394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7A9E5E27-DC25-5546-A241-C0E501175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899" y="5656166"/>
              <a:ext cx="197485" cy="201600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7F46E6A5-41BB-F94D-A111-817834FB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899" y="5454281"/>
              <a:ext cx="197485" cy="201600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57A56665-99CE-4D4D-BED8-4D100EFE8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9362" y="5454281"/>
              <a:ext cx="197485" cy="201600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BC7B0D95-64BC-A14C-8704-F9050283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899" y="5251431"/>
              <a:ext cx="197485" cy="20160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9CAC550F-855D-AC4C-A31E-FCE4A278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9362" y="5251431"/>
              <a:ext cx="197485" cy="201600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39258F6A-51CA-B741-B0D0-498D25742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8006" y="5251431"/>
              <a:ext cx="197485" cy="201600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9D2E7EDD-427F-9249-878D-BB008595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3632" y="5251431"/>
              <a:ext cx="197485" cy="201600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C6F58855-A1EC-EB47-B3A8-14D6A3CB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1273" y="5656166"/>
              <a:ext cx="197485" cy="201600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87426BB5-05E0-7F4A-84D3-C6AF23F18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1273" y="5454281"/>
              <a:ext cx="197485" cy="20160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BC542777-C802-CA42-A5A2-D5C944C8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1273" y="5251431"/>
              <a:ext cx="197485" cy="201600"/>
            </a:xfrm>
            <a:prstGeom prst="rect">
              <a:avLst/>
            </a:prstGeom>
          </p:spPr>
        </p:pic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7448D943-DBF6-964D-A191-3265DB509279}"/>
              </a:ext>
            </a:extLst>
          </p:cNvPr>
          <p:cNvSpPr txBox="1"/>
          <p:nvPr/>
        </p:nvSpPr>
        <p:spPr>
          <a:xfrm>
            <a:off x="5762105" y="3783332"/>
            <a:ext cx="40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vs.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417D117-0D9F-9840-8B37-3E667D6E7846}"/>
              </a:ext>
            </a:extLst>
          </p:cNvPr>
          <p:cNvSpPr txBox="1"/>
          <p:nvPr/>
        </p:nvSpPr>
        <p:spPr>
          <a:xfrm>
            <a:off x="3103981" y="5071115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6 time units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96C0BCD-A5B9-804C-B163-2DFD6AFE3107}"/>
              </a:ext>
            </a:extLst>
          </p:cNvPr>
          <p:cNvSpPr txBox="1"/>
          <p:nvPr/>
        </p:nvSpPr>
        <p:spPr>
          <a:xfrm>
            <a:off x="7902071" y="5071115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8 time units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7398B84-5291-BE49-85F5-12AA15A0A95D}"/>
              </a:ext>
            </a:extLst>
          </p:cNvPr>
          <p:cNvSpPr txBox="1"/>
          <p:nvPr/>
        </p:nvSpPr>
        <p:spPr>
          <a:xfrm>
            <a:off x="5780377" y="2394351"/>
            <a:ext cx="674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waste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7ADFEA7-3309-D74D-89E8-A17169FF2D98}"/>
              </a:ext>
            </a:extLst>
          </p:cNvPr>
          <p:cNvCxnSpPr>
            <a:cxnSpLocks/>
          </p:cNvCxnSpPr>
          <p:nvPr/>
        </p:nvCxnSpPr>
        <p:spPr>
          <a:xfrm flipH="1">
            <a:off x="5008538" y="2752360"/>
            <a:ext cx="899168" cy="49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5D3B000-CFBA-D541-9681-A76149961A9B}"/>
              </a:ext>
            </a:extLst>
          </p:cNvPr>
          <p:cNvCxnSpPr>
            <a:cxnSpLocks/>
          </p:cNvCxnSpPr>
          <p:nvPr/>
        </p:nvCxnSpPr>
        <p:spPr>
          <a:xfrm>
            <a:off x="6305394" y="2752360"/>
            <a:ext cx="585111" cy="100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0877747F-076A-1E44-ADAE-D085BD4825EA}"/>
              </a:ext>
            </a:extLst>
          </p:cNvPr>
          <p:cNvSpPr txBox="1"/>
          <p:nvPr/>
        </p:nvSpPr>
        <p:spPr>
          <a:xfrm rot="16200000">
            <a:off x="1058674" y="3706517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parallelism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6404B11-4878-C549-A858-4B8FF210E1C3}"/>
              </a:ext>
            </a:extLst>
          </p:cNvPr>
          <p:cNvSpPr txBox="1"/>
          <p:nvPr/>
        </p:nvSpPr>
        <p:spPr>
          <a:xfrm>
            <a:off x="2957031" y="5493556"/>
            <a:ext cx="1604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10 units of waste</a:t>
            </a:r>
          </a:p>
          <a:p>
            <a:endParaRPr lang="en-AU" sz="1600" dirty="0"/>
          </a:p>
          <a:p>
            <a:r>
              <a:rPr lang="en-AU" sz="1600" dirty="0"/>
              <a:t>Cost = 4 * 6 = 24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10F374A-D6A2-304D-B79D-33B5348EB684}"/>
              </a:ext>
            </a:extLst>
          </p:cNvPr>
          <p:cNvSpPr txBox="1"/>
          <p:nvPr/>
        </p:nvSpPr>
        <p:spPr>
          <a:xfrm>
            <a:off x="7738756" y="5493556"/>
            <a:ext cx="1552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2 units of waste</a:t>
            </a:r>
          </a:p>
          <a:p>
            <a:endParaRPr lang="en-AU" sz="1600" dirty="0"/>
          </a:p>
          <a:p>
            <a:r>
              <a:rPr lang="en-AU" sz="1600" dirty="0"/>
              <a:t>Cost = 2 * 8 = 16</a:t>
            </a:r>
          </a:p>
        </p:txBody>
      </p:sp>
    </p:spTree>
    <p:extLst>
      <p:ext uri="{BB962C8B-B14F-4D97-AF65-F5344CB8AC3E}">
        <p14:creationId xmlns:p14="http://schemas.microsoft.com/office/powerpoint/2010/main" val="22917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5" grpId="0"/>
      <p:bldP spid="56" grpId="0"/>
      <p:bldP spid="57" grpId="0"/>
      <p:bldP spid="58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Factory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881C9E-606A-4A47-B559-7E2162DC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94" y="1744106"/>
            <a:ext cx="6879812" cy="38614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205AA1-8A9F-5D47-B226-0985CCD277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06C029-491E-6D46-A71B-73AA5413B91F}"/>
              </a:ext>
            </a:extLst>
          </p:cNvPr>
          <p:cNvSpPr/>
          <p:nvPr/>
        </p:nvSpPr>
        <p:spPr>
          <a:xfrm>
            <a:off x="548234" y="6402271"/>
            <a:ext cx="7692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hlinkClick r:id="rId4"/>
              </a:rPr>
              <a:t>https://azure.microsoft.com/en-us/services/data-factory/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070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51B5-E4AA-4BE6-91D4-77225A90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Integration / ETL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Ingest and prepare</a:t>
            </a:r>
          </a:p>
          <a:p>
            <a:r>
              <a:rPr lang="en-AU" dirty="0"/>
              <a:t>Transform and analyse</a:t>
            </a:r>
          </a:p>
          <a:p>
            <a:r>
              <a:rPr lang="en-AU" dirty="0"/>
              <a:t>Publish and consume</a:t>
            </a:r>
          </a:p>
          <a:p>
            <a:r>
              <a:rPr lang="en-AU" dirty="0"/>
              <a:t>Scheduler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05AA1-8A9F-5D47-B226-0985CCD277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06C029-491E-6D46-A71B-73AA5413B91F}"/>
              </a:ext>
            </a:extLst>
          </p:cNvPr>
          <p:cNvSpPr/>
          <p:nvPr/>
        </p:nvSpPr>
        <p:spPr>
          <a:xfrm>
            <a:off x="548234" y="6402271"/>
            <a:ext cx="7692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>
                <a:hlinkClick r:id="rId3"/>
              </a:rPr>
              <a:t>https://azure.microsoft.com/en-us/services/data-factory/</a:t>
            </a:r>
            <a:endParaRPr lang="en-AU" sz="14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28F696-B699-AB41-A7AE-2702A9602D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037" y="2900425"/>
            <a:ext cx="3503521" cy="16625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754436-48F0-A54E-9C35-DAE8D8C96B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558" y="2900425"/>
            <a:ext cx="1149250" cy="1663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5AA848-8A96-0847-A61A-FC120BFB3B9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808" y="2900425"/>
            <a:ext cx="2476954" cy="1663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AB0193B-5614-1C48-B2F1-C41A4ADD3BA0}"/>
              </a:ext>
            </a:extLst>
          </p:cNvPr>
          <p:cNvSpPr txBox="1"/>
          <p:nvPr/>
        </p:nvSpPr>
        <p:spPr>
          <a:xfrm>
            <a:off x="5565511" y="4660452"/>
            <a:ext cx="20385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On-premises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Cosmos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Data Lake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+more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E1CEB9E-4146-1642-825D-685EC9CF2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094" y="1744106"/>
            <a:ext cx="6879812" cy="38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A91DB94-714D-9F40-B5A2-EDC5EAD1C9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109" y="2012961"/>
            <a:ext cx="1579653" cy="12544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41CFF2-7C3E-A645-8CF5-EDBCE27846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804" y="3983333"/>
            <a:ext cx="1560262" cy="14134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5295BF-9A19-184B-8768-A8B7E682FC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09" y="4055587"/>
            <a:ext cx="1349216" cy="12689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FC695F-AB26-6246-A498-88A4C6D3E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010" y="2036917"/>
            <a:ext cx="1433977" cy="12065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6017AA7-B3A4-0C4F-B260-E82BCB6B8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909" y="2081105"/>
            <a:ext cx="1270617" cy="11181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76E3CDA-1A05-F144-9B6F-C2FF05827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570" y="4118659"/>
            <a:ext cx="1158857" cy="1142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066D0CE-C84B-C148-8E3F-B842A5D8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1055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B8C1DC-E502-6648-963B-F06BBAFAAB94}"/>
              </a:ext>
            </a:extLst>
          </p:cNvPr>
          <p:cNvSpPr txBox="1"/>
          <p:nvPr/>
        </p:nvSpPr>
        <p:spPr>
          <a:xfrm>
            <a:off x="838200" y="1500317"/>
            <a:ext cx="1109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/>
              <a:t>Information Viewpoint</a:t>
            </a:r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0F2F4-87F0-8749-A68A-0E7FDFDCF2AA}"/>
              </a:ext>
            </a:extLst>
          </p:cNvPr>
          <p:cNvSpPr/>
          <p:nvPr/>
        </p:nvSpPr>
        <p:spPr>
          <a:xfrm>
            <a:off x="3276244" y="3158728"/>
            <a:ext cx="1202310" cy="9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Customer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1B6AA2-EF50-E948-8FA4-7BA948AC98D9}"/>
              </a:ext>
            </a:extLst>
          </p:cNvPr>
          <p:cNvSpPr/>
          <p:nvPr/>
        </p:nvSpPr>
        <p:spPr>
          <a:xfrm>
            <a:off x="7395084" y="3158726"/>
            <a:ext cx="1202310" cy="925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Product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9CCC6-8EF9-D742-A634-A8B6814EE05B}"/>
              </a:ext>
            </a:extLst>
          </p:cNvPr>
          <p:cNvSpPr/>
          <p:nvPr/>
        </p:nvSpPr>
        <p:spPr>
          <a:xfrm>
            <a:off x="5337827" y="3158728"/>
            <a:ext cx="1202310" cy="925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Order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D570931-DEC1-0548-9D79-4E832D635D01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4478554" y="3621504"/>
            <a:ext cx="8592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C083B15-0A8E-2848-B548-D5FC0CB1A703}"/>
              </a:ext>
            </a:extLst>
          </p:cNvPr>
          <p:cNvCxnSpPr>
            <a:cxnSpLocks/>
          </p:cNvCxnSpPr>
          <p:nvPr/>
        </p:nvCxnSpPr>
        <p:spPr>
          <a:xfrm>
            <a:off x="5253390" y="3621503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8B23C109-F155-3C4A-A903-0E6CA2939CF7}"/>
              </a:ext>
            </a:extLst>
          </p:cNvPr>
          <p:cNvCxnSpPr>
            <a:cxnSpLocks/>
          </p:cNvCxnSpPr>
          <p:nvPr/>
        </p:nvCxnSpPr>
        <p:spPr>
          <a:xfrm flipV="1">
            <a:off x="5253389" y="3534382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8EB0597-1D17-2D4D-85AA-FEA226BFE771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540137" y="3621502"/>
            <a:ext cx="854947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70637F1-9D76-7F4D-9C44-11ABF0F6BC14}"/>
              </a:ext>
            </a:extLst>
          </p:cNvPr>
          <p:cNvCxnSpPr>
            <a:cxnSpLocks/>
          </p:cNvCxnSpPr>
          <p:nvPr/>
        </p:nvCxnSpPr>
        <p:spPr>
          <a:xfrm flipH="1">
            <a:off x="6540137" y="3624086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B1F4ED6-8E95-EA48-81A2-87666ACE76FE}"/>
              </a:ext>
            </a:extLst>
          </p:cNvPr>
          <p:cNvCxnSpPr>
            <a:cxnSpLocks/>
          </p:cNvCxnSpPr>
          <p:nvPr/>
        </p:nvCxnSpPr>
        <p:spPr>
          <a:xfrm flipH="1" flipV="1">
            <a:off x="6540136" y="3536965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A5E715E-8826-674B-8BF2-DDAD43B7BDC9}"/>
              </a:ext>
            </a:extLst>
          </p:cNvPr>
          <p:cNvCxnSpPr>
            <a:cxnSpLocks/>
          </p:cNvCxnSpPr>
          <p:nvPr/>
        </p:nvCxnSpPr>
        <p:spPr>
          <a:xfrm>
            <a:off x="7310646" y="3621503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EF3EC6FB-1256-C949-8D3B-FB65BBFA840E}"/>
              </a:ext>
            </a:extLst>
          </p:cNvPr>
          <p:cNvCxnSpPr>
            <a:cxnSpLocks/>
          </p:cNvCxnSpPr>
          <p:nvPr/>
        </p:nvCxnSpPr>
        <p:spPr>
          <a:xfrm flipV="1">
            <a:off x="7310645" y="3534382"/>
            <a:ext cx="84437" cy="87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663C3D7D-0718-C74C-89F8-38124B482D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6398553"/>
            <a:ext cx="458492" cy="3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E418F7F6-7202-584F-AE07-3A716D1AF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46001"/>
              </p:ext>
            </p:extLst>
          </p:nvPr>
        </p:nvGraphicFramePr>
        <p:xfrm>
          <a:off x="838200" y="2049896"/>
          <a:ext cx="9596346" cy="474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782">
                  <a:extLst>
                    <a:ext uri="{9D8B030D-6E8A-4147-A177-3AD203B41FA5}">
                      <a16:colId xmlns:a16="http://schemas.microsoft.com/office/drawing/2014/main" val="2100390884"/>
                    </a:ext>
                  </a:extLst>
                </a:gridCol>
                <a:gridCol w="3198782">
                  <a:extLst>
                    <a:ext uri="{9D8B030D-6E8A-4147-A177-3AD203B41FA5}">
                      <a16:colId xmlns:a16="http://schemas.microsoft.com/office/drawing/2014/main" val="1894236357"/>
                    </a:ext>
                  </a:extLst>
                </a:gridCol>
                <a:gridCol w="3198782">
                  <a:extLst>
                    <a:ext uri="{9D8B030D-6E8A-4147-A177-3AD203B41FA5}">
                      <a16:colId xmlns:a16="http://schemas.microsoft.com/office/drawing/2014/main" val="2117282168"/>
                    </a:ext>
                  </a:extLst>
                </a:gridCol>
              </a:tblGrid>
              <a:tr h="386312">
                <a:tc>
                  <a:txBody>
                    <a:bodyPr/>
                    <a:lstStyle/>
                    <a:p>
                      <a:r>
                        <a:rPr lang="fr-FR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Order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69402"/>
                  </a:ext>
                </a:extLst>
              </a:tr>
              <a:tr h="4318225">
                <a:tc>
                  <a:txBody>
                    <a:bodyPr/>
                    <a:lstStyle/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"@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"http://gib2018.org",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"@type": "Customer",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"id": "C1",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 "Customer 1",</a:t>
                      </a:r>
                    </a:p>
                    <a:p>
                      <a:r>
                        <a:rPr lang="fr-FR" sz="14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{</a:t>
                      </a:r>
                    </a:p>
                    <a:p>
                      <a:r>
                        <a:rPr lang="fr-FR" sz="1400" dirty="0"/>
                        <a:t>    "@</a:t>
                      </a:r>
                      <a:r>
                        <a:rPr lang="fr-FR" sz="1400" dirty="0" err="1"/>
                        <a:t>context</a:t>
                      </a:r>
                      <a:r>
                        <a:rPr lang="fr-FR" sz="1400" dirty="0"/>
                        <a:t>": "http://gib2018.org",</a:t>
                      </a:r>
                    </a:p>
                    <a:p>
                      <a:r>
                        <a:rPr lang="fr-FR" sz="1400" dirty="0"/>
                        <a:t>    "@type": "</a:t>
                      </a:r>
                      <a:r>
                        <a:rPr lang="fr-FR" sz="1400" dirty="0" err="1"/>
                        <a:t>Order</a:t>
                      </a:r>
                      <a:r>
                        <a:rPr lang="fr-FR" sz="1400" dirty="0"/>
                        <a:t>",</a:t>
                      </a:r>
                    </a:p>
                    <a:p>
                      <a:r>
                        <a:rPr lang="fr-FR" sz="1400" dirty="0"/>
                        <a:t>    "id": "O1",</a:t>
                      </a:r>
                    </a:p>
                    <a:p>
                      <a:r>
                        <a:rPr lang="fr-FR" sz="1400" dirty="0"/>
                        <a:t>    "</a:t>
                      </a:r>
                      <a:r>
                        <a:rPr lang="fr-FR" sz="1400" dirty="0" err="1"/>
                        <a:t>customer</a:t>
                      </a:r>
                      <a:r>
                        <a:rPr lang="fr-FR" sz="1400" dirty="0"/>
                        <a:t>": {  "id": "C1 » },</a:t>
                      </a:r>
                    </a:p>
                    <a:p>
                      <a:r>
                        <a:rPr lang="fr-FR" sz="1400" dirty="0"/>
                        <a:t>    "</a:t>
                      </a:r>
                      <a:r>
                        <a:rPr lang="fr-FR" sz="1400" dirty="0" err="1"/>
                        <a:t>orderDate</a:t>
                      </a:r>
                      <a:r>
                        <a:rPr lang="fr-FR" sz="1400" dirty="0"/>
                        <a:t>": {</a:t>
                      </a:r>
                    </a:p>
                    <a:p>
                      <a:r>
                        <a:rPr lang="fr-FR" sz="1400" dirty="0"/>
                        <a:t>        "date": "2018-03-18T06:21:43",</a:t>
                      </a:r>
                    </a:p>
                    <a:p>
                      <a:r>
                        <a:rPr lang="fr-FR" sz="1400" dirty="0"/>
                        <a:t>        "</a:t>
                      </a:r>
                      <a:r>
                        <a:rPr lang="fr-FR" sz="1400" dirty="0" err="1"/>
                        <a:t>epoch</a:t>
                      </a:r>
                      <a:r>
                        <a:rPr lang="fr-FR" sz="1400" dirty="0"/>
                        <a:t>": 1521354103</a:t>
                      </a:r>
                    </a:p>
                    <a:p>
                      <a:r>
                        <a:rPr lang="fr-FR" sz="1400" dirty="0"/>
                        <a:t>    },</a:t>
                      </a:r>
                    </a:p>
                    <a:p>
                      <a:r>
                        <a:rPr lang="fr-FR" sz="1400" dirty="0"/>
                        <a:t>    "items": [</a:t>
                      </a:r>
                    </a:p>
                    <a:p>
                      <a:r>
                        <a:rPr lang="fr-FR" sz="1400" dirty="0"/>
                        <a:t>        {</a:t>
                      </a:r>
                    </a:p>
                    <a:p>
                      <a:r>
                        <a:rPr lang="fr-FR" sz="1400" dirty="0"/>
                        <a:t>            "</a:t>
                      </a:r>
                      <a:r>
                        <a:rPr lang="fr-FR" sz="1400" dirty="0" err="1"/>
                        <a:t>product</a:t>
                      </a:r>
                      <a:r>
                        <a:rPr lang="fr-FR" sz="1400" dirty="0"/>
                        <a:t>": { "id": "P1" },</a:t>
                      </a:r>
                    </a:p>
                    <a:p>
                      <a:r>
                        <a:rPr lang="fr-FR" sz="1400" dirty="0"/>
                        <a:t>            "</a:t>
                      </a:r>
                      <a:r>
                        <a:rPr lang="fr-FR" sz="1400" dirty="0" err="1"/>
                        <a:t>quantity</a:t>
                      </a:r>
                      <a:r>
                        <a:rPr lang="fr-FR" sz="1400" dirty="0"/>
                        <a:t>": 15,</a:t>
                      </a:r>
                    </a:p>
                    <a:p>
                      <a:r>
                        <a:rPr lang="fr-FR" sz="1400" dirty="0"/>
                        <a:t>            "</a:t>
                      </a:r>
                      <a:r>
                        <a:rPr lang="fr-FR" sz="1400" dirty="0" err="1"/>
                        <a:t>totalCost</a:t>
                      </a:r>
                      <a:r>
                        <a:rPr lang="fr-FR" sz="1400" dirty="0"/>
                        <a:t>": 1515.15,</a:t>
                      </a:r>
                    </a:p>
                    <a:p>
                      <a:r>
                        <a:rPr lang="fr-FR" sz="1400" dirty="0"/>
                        <a:t>            "</a:t>
                      </a:r>
                      <a:r>
                        <a:rPr lang="fr-FR" sz="1400" dirty="0" err="1"/>
                        <a:t>totalTax</a:t>
                      </a:r>
                      <a:r>
                        <a:rPr lang="fr-FR" sz="1400" dirty="0"/>
                        <a:t>": 225.15</a:t>
                      </a:r>
                    </a:p>
                    <a:p>
                      <a:r>
                        <a:rPr lang="fr-FR" sz="1400" dirty="0"/>
                        <a:t>        }</a:t>
                      </a:r>
                    </a:p>
                    <a:p>
                      <a:r>
                        <a:rPr lang="fr-FR" sz="1400" dirty="0"/>
                        <a:t>    ],</a:t>
                      </a:r>
                    </a:p>
                    <a:p>
                      <a:r>
                        <a:rPr lang="fr-FR" sz="1400" dirty="0"/>
                        <a:t>    "</a:t>
                      </a:r>
                      <a:r>
                        <a:rPr lang="fr-FR" sz="1400" dirty="0" err="1"/>
                        <a:t>totalCost</a:t>
                      </a:r>
                      <a:r>
                        <a:rPr lang="fr-FR" sz="1400" dirty="0"/>
                        <a:t>": 1515.15,</a:t>
                      </a:r>
                    </a:p>
                    <a:p>
                      <a:r>
                        <a:rPr lang="fr-FR" sz="1400" dirty="0"/>
                        <a:t>    "</a:t>
                      </a:r>
                      <a:r>
                        <a:rPr lang="fr-FR" sz="1400" dirty="0" err="1"/>
                        <a:t>totalTax</a:t>
                      </a:r>
                      <a:r>
                        <a:rPr lang="fr-FR" sz="1400" dirty="0"/>
                        <a:t>": 225.15</a:t>
                      </a:r>
                    </a:p>
                    <a:p>
                      <a:r>
                        <a:rPr lang="fr-FR" sz="14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"@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"http://gib2018.org",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"@type": "Product",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"id": "P1",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"Product 1",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101.02,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"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15.15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142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8F10D0F-3767-1C41-AC0E-8244B04D38FA}"/>
              </a:ext>
            </a:extLst>
          </p:cNvPr>
          <p:cNvSpPr/>
          <p:nvPr/>
        </p:nvSpPr>
        <p:spPr>
          <a:xfrm>
            <a:off x="4030133" y="2049896"/>
            <a:ext cx="3217334" cy="47449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27E60C-17DD-E441-AA92-AE76203AEF9F}"/>
              </a:ext>
            </a:extLst>
          </p:cNvPr>
          <p:cNvGrpSpPr/>
          <p:nvPr/>
        </p:nvGrpSpPr>
        <p:grpSpPr>
          <a:xfrm>
            <a:off x="3276244" y="3158726"/>
            <a:ext cx="5321150" cy="925553"/>
            <a:chOff x="3276244" y="3158726"/>
            <a:chExt cx="5321150" cy="92555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D0F2F4-87F0-8749-A68A-0E7FDFDCF2AA}"/>
                </a:ext>
              </a:extLst>
            </p:cNvPr>
            <p:cNvSpPr/>
            <p:nvPr/>
          </p:nvSpPr>
          <p:spPr>
            <a:xfrm>
              <a:off x="3276244" y="3158728"/>
              <a:ext cx="1202310" cy="925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/>
                <a:t>Customer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1B6AA2-EF50-E948-8FA4-7BA948AC98D9}"/>
                </a:ext>
              </a:extLst>
            </p:cNvPr>
            <p:cNvSpPr/>
            <p:nvPr/>
          </p:nvSpPr>
          <p:spPr>
            <a:xfrm>
              <a:off x="7395084" y="3158726"/>
              <a:ext cx="1202310" cy="9255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/>
                <a:t>Product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E9CCC6-8EF9-D742-A634-A8B6814EE05B}"/>
                </a:ext>
              </a:extLst>
            </p:cNvPr>
            <p:cNvSpPr/>
            <p:nvPr/>
          </p:nvSpPr>
          <p:spPr>
            <a:xfrm>
              <a:off x="5337827" y="3158728"/>
              <a:ext cx="1202310" cy="92555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/>
                <a:t>Order</a:t>
              </a: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D570931-DEC1-0548-9D79-4E832D635D01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>
              <a:off x="4478554" y="3621504"/>
              <a:ext cx="85927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EC083B15-0A8E-2848-B548-D5FC0CB1A7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3390" y="3621503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B23C109-F155-3C4A-A903-0E6CA2939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3389" y="3534382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8EB0597-1D17-2D4D-85AA-FEA226BFE771}"/>
                </a:ext>
              </a:extLst>
            </p:cNvPr>
            <p:cNvCxnSpPr>
              <a:cxnSpLocks/>
              <a:stCxn id="21" idx="3"/>
              <a:endCxn id="20" idx="1"/>
            </p:cNvCxnSpPr>
            <p:nvPr/>
          </p:nvCxnSpPr>
          <p:spPr>
            <a:xfrm flipV="1">
              <a:off x="6540137" y="3621502"/>
              <a:ext cx="854947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70637F1-9D76-7F4D-9C44-11ABF0F6B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0137" y="3624086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2B1F4ED6-8E95-EA48-81A2-87666ACE7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0136" y="3536965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A5E715E-8826-674B-8BF2-DDAD43B7BDC9}"/>
                </a:ext>
              </a:extLst>
            </p:cNvPr>
            <p:cNvCxnSpPr>
              <a:cxnSpLocks/>
            </p:cNvCxnSpPr>
            <p:nvPr/>
          </p:nvCxnSpPr>
          <p:spPr>
            <a:xfrm>
              <a:off x="7310646" y="3621503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EF3EC6FB-1256-C949-8D3B-FB65BBFA8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0645" y="3534382"/>
              <a:ext cx="84437" cy="87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B8C1DC-E502-6648-963B-F06BBAFAAB94}"/>
              </a:ext>
            </a:extLst>
          </p:cNvPr>
          <p:cNvSpPr txBox="1"/>
          <p:nvPr/>
        </p:nvSpPr>
        <p:spPr>
          <a:xfrm>
            <a:off x="838200" y="1500317"/>
            <a:ext cx="1109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/>
              <a:t>Information Viewpoint</a:t>
            </a:r>
            <a:endParaRPr lang="en-AU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E290087-868A-0942-9CB7-0E0EB07D06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6398553"/>
            <a:ext cx="458492" cy="338232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CB40429-55FC-394E-A22C-52F6C0D1E193}"/>
              </a:ext>
            </a:extLst>
          </p:cNvPr>
          <p:cNvCxnSpPr>
            <a:cxnSpLocks/>
          </p:cNvCxnSpPr>
          <p:nvPr/>
        </p:nvCxnSpPr>
        <p:spPr>
          <a:xfrm flipV="1">
            <a:off x="6059606" y="3265030"/>
            <a:ext cx="1394430" cy="1579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849B506-9B81-A646-B05A-7E20F90AB84A}"/>
              </a:ext>
            </a:extLst>
          </p:cNvPr>
          <p:cNvCxnSpPr>
            <a:cxnSpLocks/>
          </p:cNvCxnSpPr>
          <p:nvPr/>
        </p:nvCxnSpPr>
        <p:spPr>
          <a:xfrm flipH="1" flipV="1">
            <a:off x="1924549" y="3212369"/>
            <a:ext cx="3793863" cy="213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6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38516 -0.3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58" y="-19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EE120-93D8-7D48-BB50-64E683119DDA}"/>
              </a:ext>
            </a:extLst>
          </p:cNvPr>
          <p:cNvSpPr/>
          <p:nvPr/>
        </p:nvSpPr>
        <p:spPr>
          <a:xfrm>
            <a:off x="6955603" y="3525062"/>
            <a:ext cx="3321256" cy="21241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Data Lake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E66B0-F1A4-3B4A-B904-618ABBAC1338}"/>
              </a:ext>
            </a:extLst>
          </p:cNvPr>
          <p:cNvSpPr/>
          <p:nvPr/>
        </p:nvSpPr>
        <p:spPr>
          <a:xfrm>
            <a:off x="1190953" y="2363104"/>
            <a:ext cx="925551" cy="925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API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EAE0C173-6AFD-E84D-8A1F-3123143FFD7A}"/>
              </a:ext>
            </a:extLst>
          </p:cNvPr>
          <p:cNvSpPr/>
          <p:nvPr/>
        </p:nvSpPr>
        <p:spPr>
          <a:xfrm>
            <a:off x="2825935" y="4043435"/>
            <a:ext cx="1070517" cy="1226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Cosmos DB</a:t>
            </a:r>
          </a:p>
        </p:txBody>
      </p:sp>
      <p:cxnSp>
        <p:nvCxnSpPr>
          <p:cNvPr id="9" name="Connecteur en arc 8">
            <a:extLst>
              <a:ext uri="{FF2B5EF4-FFF2-40B4-BE49-F238E27FC236}">
                <a16:creationId xmlns:a16="http://schemas.microsoft.com/office/drawing/2014/main" id="{CC8028D7-1BE7-EE4F-AD0A-973FEA2EDBD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16504" y="2825880"/>
            <a:ext cx="1244690" cy="1217555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F38CF3-25D8-B947-A851-BE8FBA0AE4B1}"/>
              </a:ext>
            </a:extLst>
          </p:cNvPr>
          <p:cNvSpPr/>
          <p:nvPr/>
        </p:nvSpPr>
        <p:spPr>
          <a:xfrm>
            <a:off x="4937233" y="4193977"/>
            <a:ext cx="1007324" cy="925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Function App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4857804-9C39-344B-8D2A-87D3FB5C3DD5}"/>
              </a:ext>
            </a:extLst>
          </p:cNvPr>
          <p:cNvCxnSpPr>
            <a:stCxn id="5" idx="4"/>
            <a:endCxn id="10" idx="1"/>
          </p:cNvCxnSpPr>
          <p:nvPr/>
        </p:nvCxnSpPr>
        <p:spPr>
          <a:xfrm>
            <a:off x="3896452" y="4656752"/>
            <a:ext cx="104078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ylindre 13">
            <a:extLst>
              <a:ext uri="{FF2B5EF4-FFF2-40B4-BE49-F238E27FC236}">
                <a16:creationId xmlns:a16="http://schemas.microsoft.com/office/drawing/2014/main" id="{8BA89BB8-B4AE-0B44-89DA-D24D238767F7}"/>
              </a:ext>
            </a:extLst>
          </p:cNvPr>
          <p:cNvSpPr/>
          <p:nvPr/>
        </p:nvSpPr>
        <p:spPr>
          <a:xfrm>
            <a:off x="7253289" y="4043435"/>
            <a:ext cx="1070517" cy="122663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Lake 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34268-917D-9246-91ED-BF6051F3DBA6}"/>
              </a:ext>
            </a:extLst>
          </p:cNvPr>
          <p:cNvSpPr/>
          <p:nvPr/>
        </p:nvSpPr>
        <p:spPr>
          <a:xfrm>
            <a:off x="8888478" y="4193977"/>
            <a:ext cx="1087934" cy="925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Lake Analytics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6DB0919-49D9-464D-93E5-8A3B7EB9CCC2}"/>
              </a:ext>
            </a:extLst>
          </p:cNvPr>
          <p:cNvCxnSpPr>
            <a:stCxn id="14" idx="4"/>
            <a:endCxn id="16" idx="1"/>
          </p:cNvCxnSpPr>
          <p:nvPr/>
        </p:nvCxnSpPr>
        <p:spPr>
          <a:xfrm>
            <a:off x="8323806" y="4656752"/>
            <a:ext cx="564672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7F4B404-2E54-044D-BC54-7FF15211D4DE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5944557" y="4656752"/>
            <a:ext cx="130873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3BC7D-7E83-7E4B-B432-A261A6F18467}"/>
              </a:ext>
            </a:extLst>
          </p:cNvPr>
          <p:cNvSpPr/>
          <p:nvPr/>
        </p:nvSpPr>
        <p:spPr>
          <a:xfrm>
            <a:off x="8888478" y="2363104"/>
            <a:ext cx="1087934" cy="925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Factory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413CC67-5A09-5541-AE7F-F2ADB8E42AF9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9432445" y="3288655"/>
            <a:ext cx="0" cy="90532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39B8C1DC-E502-6648-963B-F06BBAFAAB94}"/>
              </a:ext>
            </a:extLst>
          </p:cNvPr>
          <p:cNvSpPr txBox="1"/>
          <p:nvPr/>
        </p:nvSpPr>
        <p:spPr>
          <a:xfrm>
            <a:off x="838200" y="1500317"/>
            <a:ext cx="1109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/>
              <a:t>Infrastructure Viewpoint</a:t>
            </a:r>
            <a:endParaRPr lang="en-AU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68A48B5-3F86-F341-83F2-1A09C73F37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6398553"/>
            <a:ext cx="458492" cy="3382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654308-D82E-AF42-A476-D8EF0B565BFE}"/>
              </a:ext>
            </a:extLst>
          </p:cNvPr>
          <p:cNvSpPr txBox="1"/>
          <p:nvPr/>
        </p:nvSpPr>
        <p:spPr>
          <a:xfrm>
            <a:off x="3900597" y="4425919"/>
            <a:ext cx="6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/>
              <a:t>Change</a:t>
            </a:r>
          </a:p>
          <a:p>
            <a:pPr algn="ctr"/>
            <a:r>
              <a:rPr lang="en-AU" sz="1200" dirty="0"/>
              <a:t>Feed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1BA50-039C-D44D-8D16-EAE494DDE6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731" y="3902949"/>
            <a:ext cx="621562" cy="5229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EED0751-B52A-F941-8F41-B406E72AFC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436" y="3985194"/>
            <a:ext cx="525881" cy="4627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42743DF-065E-5741-969E-599AA61E17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338" y="3995351"/>
            <a:ext cx="569963" cy="4526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1346C7A-8DA4-1843-BB5F-18B3A0D58EF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091" y="4010008"/>
            <a:ext cx="456069" cy="4131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9DF8583-5EFA-0049-AC5D-6ED90EEABA3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691" y="2199883"/>
            <a:ext cx="343574" cy="3231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E94EABE-CFD9-A940-BAC6-EAC875D81D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95" y="2192268"/>
            <a:ext cx="343116" cy="3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10" grpId="0" animBg="1"/>
      <p:bldP spid="14" grpId="0" animBg="1"/>
      <p:bldP spid="16" grpId="0" animBg="1"/>
      <p:bldP spid="23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0C3DD4-D5F3-FF44-AB28-B813409EB3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6398553"/>
            <a:ext cx="458492" cy="3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8DA-02E8-4358-8DA1-FB1BAAD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4B5-9EAC-4BA2-9DBE-46D2362A7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83865" cy="4351338"/>
          </a:xfrm>
        </p:spPr>
        <p:txBody>
          <a:bodyPr>
            <a:normAutofit lnSpcReduction="10000"/>
          </a:bodyPr>
          <a:lstStyle/>
          <a:p>
            <a:r>
              <a:rPr lang="en-NZ" sz="3200" dirty="0"/>
              <a:t>Grant Harmer</a:t>
            </a:r>
          </a:p>
          <a:p>
            <a:pPr marL="457200" lvl="1" indent="0">
              <a:buNone/>
            </a:pPr>
            <a:r>
              <a:rPr lang="en-NZ" sz="2800" dirty="0"/>
              <a:t>Solution Architect </a:t>
            </a:r>
            <a:r>
              <a:rPr lang="en-NZ" sz="2800" baseline="30000" dirty="0"/>
              <a:t>(DRC)</a:t>
            </a:r>
          </a:p>
          <a:p>
            <a:pPr marL="457200" lvl="1" indent="0">
              <a:buNone/>
            </a:pPr>
            <a:r>
              <a:rPr lang="en-NZ" sz="1800" dirty="0"/>
              <a:t>&gt; 5 years</a:t>
            </a:r>
          </a:p>
          <a:p>
            <a:pPr marL="914400" lvl="2" indent="0">
              <a:buNone/>
            </a:pPr>
            <a:r>
              <a:rPr lang="en-NZ" sz="1800" dirty="0"/>
              <a:t>Southern Cross Healthcare, IAG, BNZ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sz="2000" dirty="0"/>
              <a:t>Grew up in the usual way from software developer</a:t>
            </a:r>
          </a:p>
          <a:p>
            <a:pPr marL="0" indent="0">
              <a:buNone/>
            </a:pPr>
            <a:r>
              <a:rPr lang="en-NZ" sz="2000" dirty="0"/>
              <a:t>Been working in the cloud for about year</a:t>
            </a:r>
          </a:p>
          <a:p>
            <a:pPr marL="0" indent="0">
              <a:buNone/>
            </a:pPr>
            <a:endParaRPr lang="en-NZ" sz="2000" dirty="0"/>
          </a:p>
          <a:p>
            <a:pPr marL="0" indent="0">
              <a:buNone/>
            </a:pPr>
            <a:r>
              <a:rPr lang="en-NZ" sz="2000" dirty="0"/>
              <a:t>Saying you’re cloud ready – it’s not enough</a:t>
            </a:r>
          </a:p>
          <a:p>
            <a:pPr marL="0" indent="0">
              <a:buNone/>
            </a:pPr>
            <a:r>
              <a:rPr lang="en-NZ" sz="2000" dirty="0"/>
              <a:t>At least a 6 month journey</a:t>
            </a:r>
          </a:p>
          <a:p>
            <a:pPr marL="0" indent="0">
              <a:buNone/>
            </a:pPr>
            <a:r>
              <a:rPr lang="en-NZ" sz="2000" dirty="0"/>
              <a:t>Get your hands dirty</a:t>
            </a:r>
          </a:p>
          <a:p>
            <a:pPr marL="0" indent="0">
              <a:buNone/>
            </a:pPr>
            <a:endParaRPr lang="en-NZ" sz="20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9E49B00-2C06-7A48-BE10-1337A1788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2065" y="3613304"/>
            <a:ext cx="5401339" cy="25636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dirty="0"/>
              <a:t>A desired outcome is the best result, an undesired  outcome is a poor result, but the worst outcome is to never try. Fail Fast, Learn Fast.</a:t>
            </a:r>
            <a:endParaRPr lang="en-NZ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177A3D-B790-0449-BBCE-FDF068F2E619}"/>
              </a:ext>
            </a:extLst>
          </p:cNvPr>
          <p:cNvSpPr txBox="1"/>
          <p:nvPr/>
        </p:nvSpPr>
        <p:spPr>
          <a:xfrm>
            <a:off x="9314121" y="26794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29E38D-1F5D-AC47-909C-7CD769C3C3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266" y="1351049"/>
            <a:ext cx="1664918" cy="19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A91DB94-714D-9F40-B5A2-EDC5EAD1C9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109" y="2012961"/>
            <a:ext cx="1579653" cy="12544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41CFF2-7C3E-A645-8CF5-EDBCE27846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804" y="3983333"/>
            <a:ext cx="1560262" cy="14134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5295BF-9A19-184B-8768-A8B7E682FC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09" y="4055587"/>
            <a:ext cx="1349216" cy="12689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FC695F-AB26-6246-A498-88A4C6D3E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010" y="2036917"/>
            <a:ext cx="1433977" cy="12065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6017AA7-B3A4-0C4F-B260-E82BCB6B8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909" y="2081105"/>
            <a:ext cx="1270617" cy="11181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76E3CDA-1A05-F144-9B6F-C2FF05827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570" y="4118659"/>
            <a:ext cx="1158857" cy="1142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066D0CE-C84B-C148-8E3F-B842A5D8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9211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094D02-210C-464B-A4C5-09E89546E34E}"/>
              </a:ext>
            </a:extLst>
          </p:cNvPr>
          <p:cNvSpPr txBox="1"/>
          <p:nvPr/>
        </p:nvSpPr>
        <p:spPr>
          <a:xfrm>
            <a:off x="838200" y="1500317"/>
            <a:ext cx="11095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General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Choose the right data store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- </a:t>
            </a:r>
            <a:r>
              <a:rPr lang="en-AU" dirty="0">
                <a:solidFill>
                  <a:schemeClr val="bg1"/>
                </a:solidFill>
                <a:hlinkClick r:id="rId6"/>
              </a:rPr>
              <a:t>https://docs.microsoft.com/en-us/azure/architecture/guide/technology-choices/data-store-overview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094D02-210C-464B-A4C5-09E89546E34E}"/>
              </a:ext>
            </a:extLst>
          </p:cNvPr>
          <p:cNvSpPr txBox="1"/>
          <p:nvPr/>
        </p:nvSpPr>
        <p:spPr>
          <a:xfrm>
            <a:off x="838200" y="1500317"/>
            <a:ext cx="1109501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Cosmo DB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Cosmos DB - </a:t>
            </a:r>
            <a:r>
              <a:rPr lang="en-AU" dirty="0">
                <a:solidFill>
                  <a:schemeClr val="bg1"/>
                </a:solidFill>
                <a:hlinkClick r:id="rId6"/>
              </a:rPr>
              <a:t>https://azure.microsoft.com/en-us/services/cosmos-db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Request Units in Azure Cosmos DB - </a:t>
            </a:r>
            <a:r>
              <a:rPr lang="en-AU" dirty="0">
                <a:solidFill>
                  <a:schemeClr val="bg1"/>
                </a:solidFill>
                <a:hlinkClick r:id="rId7"/>
              </a:rPr>
              <a:t>https://docs.microsoft.com/en-us/azure/cosmos-db/request-units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Azure Cosmos DB: Develop with the SQL API in .NET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		- </a:t>
            </a:r>
            <a:r>
              <a:rPr lang="en-AU" dirty="0">
                <a:solidFill>
                  <a:schemeClr val="bg1"/>
                </a:solidFill>
                <a:hlinkClick r:id="rId8"/>
              </a:rPr>
              <a:t>https://docs.microsoft.com/en-us/azure/cosmos-db/tutorial-develop-sql-api-dotnet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Query Azure Cosmos DB by using the SQL API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		- </a:t>
            </a:r>
            <a:r>
              <a:rPr lang="en-AU" dirty="0">
                <a:solidFill>
                  <a:schemeClr val="bg1"/>
                </a:solidFill>
                <a:hlinkClick r:id="rId9"/>
              </a:rPr>
              <a:t>https://docs.microsoft.com/en-us/azure/cosmos-db/tutorial-query-sql-api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Dates in Azure Document DB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		- </a:t>
            </a:r>
            <a:r>
              <a:rPr lang="en-AU" dirty="0">
                <a:solidFill>
                  <a:schemeClr val="bg1"/>
                </a:solidFill>
                <a:hlinkClick r:id="rId10"/>
              </a:rPr>
              <a:t>https://azure.microsoft.com/en-us/blog/working-with-dates-in-azure-documentdb-4/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Cosmos DB Change Feed - </a:t>
            </a:r>
            <a:r>
              <a:rPr lang="en-AU" dirty="0">
                <a:solidFill>
                  <a:schemeClr val="bg1"/>
                </a:solidFill>
                <a:hlinkClick r:id="rId11"/>
              </a:rPr>
              <a:t>https://docs.microsoft.com/en-us/azure/cosmos-db/change-feed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1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094D02-210C-464B-A4C5-09E89546E34E}"/>
              </a:ext>
            </a:extLst>
          </p:cNvPr>
          <p:cNvSpPr txBox="1"/>
          <p:nvPr/>
        </p:nvSpPr>
        <p:spPr>
          <a:xfrm>
            <a:off x="838200" y="1501200"/>
            <a:ext cx="1109501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Data Lake</a:t>
            </a:r>
            <a:endParaRPr lang="en-AU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Data Lake Store - </a:t>
            </a:r>
            <a:r>
              <a:rPr lang="en-AU" dirty="0">
                <a:solidFill>
                  <a:schemeClr val="bg1"/>
                </a:solidFill>
                <a:hlinkClick r:id="rId6"/>
              </a:rPr>
              <a:t>https://azure.microsoft.com/en-us/services/data-lake-store/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Data Lake Analytics - </a:t>
            </a:r>
            <a:r>
              <a:rPr lang="en-AU" dirty="0">
                <a:solidFill>
                  <a:schemeClr val="bg1"/>
                </a:solidFill>
                <a:hlinkClick r:id="rId7"/>
              </a:rPr>
              <a:t>https://azure.microsoft.com/en-us/services/data-lake-analytics/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Introduction to the U-SQL Tutorial - </a:t>
            </a:r>
            <a:r>
              <a:rPr lang="en-AU" dirty="0">
                <a:solidFill>
                  <a:schemeClr val="bg1"/>
                </a:solidFill>
                <a:hlinkClick r:id="rId8"/>
              </a:rPr>
              <a:t>https://saveenr.gitbooks.io/usql-tutorial/content/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U-SQL Language Reference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	- </a:t>
            </a:r>
            <a:r>
              <a:rPr lang="en-AU" dirty="0">
                <a:solidFill>
                  <a:schemeClr val="bg1"/>
                </a:solidFill>
                <a:hlinkClick r:id="rId9"/>
              </a:rPr>
              <a:t>https://msdn.microsoft.com/en-us/azure/data-lake-analytics/u-sql/u-sql-language-reference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Querying Multi-Structured JSON Files with U-SQL in Azure Data Lake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- </a:t>
            </a:r>
            <a:r>
              <a:rPr lang="en-AU" dirty="0">
                <a:solidFill>
                  <a:schemeClr val="bg1"/>
                </a:solidFill>
                <a:hlinkClick r:id="rId10"/>
              </a:rPr>
              <a:t>https://www.sqlchick.com/entries/2017/9/4/querying-multi-structured-json-files-with-u-sql-in-azure-data-lake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1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094D02-210C-464B-A4C5-09E89546E34E}"/>
              </a:ext>
            </a:extLst>
          </p:cNvPr>
          <p:cNvSpPr txBox="1"/>
          <p:nvPr/>
        </p:nvSpPr>
        <p:spPr>
          <a:xfrm>
            <a:off x="838200" y="1501200"/>
            <a:ext cx="11095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Data Lake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Tuning Azure Data Lake Store for performance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- </a:t>
            </a:r>
            <a:r>
              <a:rPr lang="en-AU" dirty="0">
                <a:solidFill>
                  <a:schemeClr val="bg1"/>
                </a:solidFill>
                <a:hlinkClick r:id="rId6"/>
              </a:rPr>
              <a:t>https://docs.microsoft.com/en-us/azure/data-lake-store/data-lake-store-performance-tuning-guidance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Data Factory</a:t>
            </a:r>
            <a:endParaRPr lang="en-AU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Data Factory - </a:t>
            </a:r>
            <a:r>
              <a:rPr lang="en-AU" dirty="0">
                <a:solidFill>
                  <a:schemeClr val="bg1"/>
                </a:solidFill>
                <a:hlinkClick r:id="rId7"/>
              </a:rPr>
              <a:t>https://azure.microsoft.com/en-us/services/data-factory/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Introduction to Azure Data Factory - </a:t>
            </a:r>
            <a:r>
              <a:rPr lang="en-AU" dirty="0">
                <a:solidFill>
                  <a:schemeClr val="bg1"/>
                </a:solidFill>
                <a:hlinkClick r:id="rId8"/>
              </a:rPr>
              <a:t>https://docs.microsoft.com/en-gb/azure/data-factory/introduction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Azure Data Factory V2 Preview Documentation - </a:t>
            </a:r>
            <a:r>
              <a:rPr lang="en-AU" dirty="0">
                <a:solidFill>
                  <a:schemeClr val="bg1"/>
                </a:solidFill>
                <a:hlinkClick r:id="rId9"/>
              </a:rPr>
              <a:t>https://docs.microsoft.com/en-gb/azure/data-factory/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51B5-E4AA-4BE6-91D4-77225A90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663" y="1825625"/>
            <a:ext cx="990713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Techie / Marketing Blurb</a:t>
            </a:r>
          </a:p>
          <a:p>
            <a:pPr marL="0" indent="0">
              <a:buNone/>
            </a:pPr>
            <a:endParaRPr lang="en-NZ" sz="800" dirty="0"/>
          </a:p>
          <a:p>
            <a:pPr lvl="1"/>
            <a:r>
              <a:rPr lang="en-NZ" dirty="0"/>
              <a:t>Cosmos DB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Data Lake</a:t>
            </a:r>
          </a:p>
          <a:p>
            <a:pPr lvl="1"/>
            <a:r>
              <a:rPr lang="en-NZ" dirty="0"/>
              <a:t>Date Factory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Demo</a:t>
            </a:r>
          </a:p>
          <a:p>
            <a:pPr lvl="1"/>
            <a:r>
              <a:rPr lang="en-NZ" dirty="0"/>
              <a:t>Problem</a:t>
            </a:r>
          </a:p>
          <a:p>
            <a:pPr lvl="1"/>
            <a:r>
              <a:rPr lang="en-NZ" dirty="0"/>
              <a:t>Solution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Questions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FD98B05-2DB0-2242-A72B-52F0DDA6D7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91556">
            <a:off x="747554" y="5437068"/>
            <a:ext cx="666446" cy="29063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245F36-E5E3-3345-B663-F2B854AB6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1" y="4092081"/>
            <a:ext cx="458492" cy="3382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7FEE8BA-8C40-6849-BCC4-B2CEF30B4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63" y="1790501"/>
            <a:ext cx="433628" cy="3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A91DB94-714D-9F40-B5A2-EDC5EAD1C9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109" y="2012961"/>
            <a:ext cx="1579653" cy="12544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41CFF2-7C3E-A645-8CF5-EDBCE27846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804" y="3983333"/>
            <a:ext cx="1560262" cy="14134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5295BF-9A19-184B-8768-A8B7E682FC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09" y="4055587"/>
            <a:ext cx="1349216" cy="12689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FC695F-AB26-6246-A498-88A4C6D3E9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010" y="2036917"/>
            <a:ext cx="1433977" cy="12065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6017AA7-B3A4-0C4F-B260-E82BCB6B8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909" y="2081105"/>
            <a:ext cx="1270617" cy="11181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76E3CDA-1A05-F144-9B6F-C2FF05827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570" y="4118659"/>
            <a:ext cx="1158857" cy="11427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066D0CE-C84B-C148-8E3F-B842A5D8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Techie / Marketing Blurb</a:t>
            </a:r>
          </a:p>
        </p:txBody>
      </p:sp>
    </p:spTree>
    <p:extLst>
      <p:ext uri="{BB962C8B-B14F-4D97-AF65-F5344CB8AC3E}">
        <p14:creationId xmlns:p14="http://schemas.microsoft.com/office/powerpoint/2010/main" val="291315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Cosmos DB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766D3F-7BE3-3742-858C-9BF24000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00163"/>
            <a:ext cx="8128000" cy="4876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AC23BC7-B804-C84D-A604-26E4E08F69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F3FAC8-A11F-5C45-B032-B72792F47C2A}"/>
              </a:ext>
            </a:extLst>
          </p:cNvPr>
          <p:cNvSpPr/>
          <p:nvPr/>
        </p:nvSpPr>
        <p:spPr>
          <a:xfrm>
            <a:off x="548234" y="6402271"/>
            <a:ext cx="7692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hlinkClick r:id="rId4"/>
              </a:rPr>
              <a:t>https://azure.microsoft.com/en-us/services/cosmos-db/</a:t>
            </a:r>
            <a:endParaRPr lang="en-AU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9E7890-7704-294F-85E5-AA95A5EC2B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257" y="1611084"/>
            <a:ext cx="1309914" cy="11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D28088-4343-A040-905F-FB9C530790F8}"/>
              </a:ext>
            </a:extLst>
          </p:cNvPr>
          <p:cNvSpPr/>
          <p:nvPr/>
        </p:nvSpPr>
        <p:spPr>
          <a:xfrm>
            <a:off x="4643437" y="2755333"/>
            <a:ext cx="3130506" cy="3593520"/>
          </a:xfrm>
          <a:prstGeom prst="rect">
            <a:avLst/>
          </a:prstGeom>
          <a:solidFill>
            <a:srgbClr val="512A73"/>
          </a:solidFill>
          <a:ln>
            <a:solidFill>
              <a:srgbClr val="512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766D3F-7BE3-3742-858C-9BF24000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00163"/>
            <a:ext cx="8128000" cy="4876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CE84BBA-83CF-C748-9026-0ED33B5F30AD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AU" dirty="0"/>
              <a:t>Cosmos DB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12FE0-6888-8443-B2C1-EA47ECEAD7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257" y="1611084"/>
            <a:ext cx="1309914" cy="11684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5807F5-B670-E844-A5A1-222E7EBD1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E5230E-A7D0-9B43-B39D-F1930F347C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771" y="2895323"/>
            <a:ext cx="4138115" cy="2932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51B5-E4AA-4BE6-91D4-77225A90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2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/>
              <a:t>Database Service</a:t>
            </a:r>
          </a:p>
          <a:p>
            <a:endParaRPr lang="en-AU" dirty="0"/>
          </a:p>
          <a:p>
            <a:r>
              <a:rPr lang="en-AU" dirty="0"/>
              <a:t>Globally Distributed</a:t>
            </a:r>
          </a:p>
          <a:p>
            <a:r>
              <a:rPr lang="en-AU" dirty="0"/>
              <a:t>Limitless Elastic Scale</a:t>
            </a:r>
          </a:p>
          <a:p>
            <a:r>
              <a:rPr lang="en-AU" dirty="0"/>
              <a:t>Low Latency</a:t>
            </a:r>
          </a:p>
          <a:p>
            <a:r>
              <a:rPr lang="en-AU" dirty="0"/>
              <a:t>Multi-model</a:t>
            </a:r>
          </a:p>
          <a:p>
            <a:pPr lvl="1"/>
            <a:r>
              <a:rPr lang="en-AU" dirty="0"/>
              <a:t>table</a:t>
            </a:r>
          </a:p>
          <a:p>
            <a:pPr lvl="1"/>
            <a:r>
              <a:rPr lang="en-AU" dirty="0"/>
              <a:t>document</a:t>
            </a:r>
          </a:p>
          <a:p>
            <a:pPr lvl="1"/>
            <a:r>
              <a:rPr lang="en-AU" dirty="0"/>
              <a:t>graph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0A1071-FB89-0C49-825F-13A998C6A5F7}"/>
              </a:ext>
            </a:extLst>
          </p:cNvPr>
          <p:cNvSpPr txBox="1">
            <a:spLocks/>
          </p:cNvSpPr>
          <p:nvPr/>
        </p:nvSpPr>
        <p:spPr>
          <a:xfrm>
            <a:off x="4829628" y="1825624"/>
            <a:ext cx="363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Document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SQL Server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MongoDB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Cassandra</a:t>
            </a:r>
          </a:p>
          <a:p>
            <a:r>
              <a:rPr lang="en-AU" dirty="0">
                <a:solidFill>
                  <a:schemeClr val="bg1"/>
                </a:solidFill>
              </a:rPr>
              <a:t>Graph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Gremlin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DA3B6-8169-2F45-9668-5A448879343E}"/>
              </a:ext>
            </a:extLst>
          </p:cNvPr>
          <p:cNvSpPr txBox="1">
            <a:spLocks/>
          </p:cNvSpPr>
          <p:nvPr/>
        </p:nvSpPr>
        <p:spPr>
          <a:xfrm>
            <a:off x="8059057" y="1825624"/>
            <a:ext cx="363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endParaRPr lang="en-AU" dirty="0"/>
          </a:p>
          <a:p>
            <a:r>
              <a:rPr lang="en-AU" dirty="0"/>
              <a:t>Language Support</a:t>
            </a:r>
          </a:p>
          <a:p>
            <a:pPr lvl="1"/>
            <a:r>
              <a:rPr lang="en-AU" dirty="0" err="1"/>
              <a:t>.Net</a:t>
            </a:r>
            <a:r>
              <a:rPr lang="en-AU" dirty="0"/>
              <a:t> (full &amp; Core)</a:t>
            </a:r>
          </a:p>
          <a:p>
            <a:pPr lvl="1"/>
            <a:r>
              <a:rPr lang="en-AU" dirty="0"/>
              <a:t>Java</a:t>
            </a:r>
          </a:p>
          <a:p>
            <a:pPr lvl="1"/>
            <a:r>
              <a:rPr lang="en-AU" dirty="0"/>
              <a:t>JavaScript</a:t>
            </a:r>
          </a:p>
          <a:p>
            <a:pPr lvl="1"/>
            <a:r>
              <a:rPr lang="en-AU" dirty="0" err="1"/>
              <a:t>Node.js</a:t>
            </a:r>
            <a:endParaRPr lang="en-AU" dirty="0"/>
          </a:p>
          <a:p>
            <a:pPr lvl="1"/>
            <a:r>
              <a:rPr lang="en-AU" dirty="0"/>
              <a:t>&lt;others&gt;</a:t>
            </a:r>
          </a:p>
        </p:txBody>
      </p:sp>
    </p:spTree>
    <p:extLst>
      <p:ext uri="{BB962C8B-B14F-4D97-AF65-F5344CB8AC3E}">
        <p14:creationId xmlns:p14="http://schemas.microsoft.com/office/powerpoint/2010/main" val="33083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11111E-6 C -0.07018 0.04352 -0.14101 0.08704 -0.18867 0.09074 C -0.23632 0.09444 -0.26679 0.06574 -0.28541 0.02222 C -0.30403 -0.0213 -0.30078 -0.17014 -0.30078 -0.16991 L -0.30078 -0.17014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uiExpand="1" build="p"/>
      <p:bldP spid="7" grpId="0" uiExpand="1" build="p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BA12FE0-6888-8443-B2C1-EA47ECEAD7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65" y="736306"/>
            <a:ext cx="653835" cy="58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Cosmos DB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5807F5-B670-E844-A5A1-222E7EBD1C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51B5-E4AA-4BE6-91D4-77225A90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11800" cy="4919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u="sng" dirty="0"/>
              <a:t>SQL API - Lessons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Collections</a:t>
            </a:r>
          </a:p>
          <a:p>
            <a:pPr lvl="1"/>
            <a:r>
              <a:rPr lang="en-AU" dirty="0"/>
              <a:t>Each is Charged by:</a:t>
            </a:r>
          </a:p>
          <a:p>
            <a:pPr lvl="2"/>
            <a:r>
              <a:rPr lang="en-AU" dirty="0"/>
              <a:t>Capacity (GB)</a:t>
            </a:r>
          </a:p>
          <a:p>
            <a:pPr lvl="2"/>
            <a:r>
              <a:rPr lang="en-AU" dirty="0"/>
              <a:t>Throughput (RU’s)</a:t>
            </a:r>
          </a:p>
          <a:p>
            <a:pPr lvl="1"/>
            <a:r>
              <a:rPr lang="en-AU" dirty="0"/>
              <a:t>Multiple object Types per Collection</a:t>
            </a:r>
          </a:p>
          <a:p>
            <a:pPr lvl="1"/>
            <a:r>
              <a:rPr lang="en-AU" dirty="0"/>
              <a:t>Collection ≠ Table</a:t>
            </a:r>
            <a:br>
              <a:rPr lang="en-AU" dirty="0"/>
            </a:br>
            <a:endParaRPr lang="en-AU" dirty="0"/>
          </a:p>
          <a:p>
            <a:r>
              <a:rPr lang="en-AU" dirty="0"/>
              <a:t>Dates are stored as strings</a:t>
            </a:r>
          </a:p>
          <a:p>
            <a:pPr lvl="1"/>
            <a:r>
              <a:rPr lang="en-AU" dirty="0"/>
              <a:t>Filtering is a problem</a:t>
            </a:r>
          </a:p>
          <a:p>
            <a:pPr lvl="1"/>
            <a:r>
              <a:rPr lang="en-AU" dirty="0"/>
              <a:t>Epoch values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5A6973-79B6-064A-8769-80C1F919FF43}"/>
              </a:ext>
            </a:extLst>
          </p:cNvPr>
          <p:cNvSpPr txBox="1">
            <a:spLocks/>
          </p:cNvSpPr>
          <p:nvPr/>
        </p:nvSpPr>
        <p:spPr>
          <a:xfrm>
            <a:off x="6350000" y="1825625"/>
            <a:ext cx="5486400" cy="491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r>
              <a:rPr lang="en-AU" dirty="0"/>
              <a:t>Performance</a:t>
            </a:r>
          </a:p>
          <a:p>
            <a:pPr lvl="1"/>
            <a:r>
              <a:rPr lang="en-AU" dirty="0"/>
              <a:t>Pre-allocate Throughput (RU’s)</a:t>
            </a:r>
          </a:p>
          <a:p>
            <a:pPr lvl="1"/>
            <a:r>
              <a:rPr lang="en-AU" dirty="0"/>
              <a:t>No auto-scale</a:t>
            </a:r>
          </a:p>
          <a:p>
            <a:pPr lvl="1"/>
            <a:r>
              <a:rPr lang="en-AU" dirty="0"/>
              <a:t>Throughput to support API scale-out</a:t>
            </a:r>
            <a:br>
              <a:rPr lang="en-AU" dirty="0"/>
            </a:br>
            <a:endParaRPr lang="en-AU" dirty="0"/>
          </a:p>
          <a:p>
            <a:r>
              <a:rPr lang="en-AU" dirty="0"/>
              <a:t>Costs</a:t>
            </a:r>
          </a:p>
          <a:p>
            <a:pPr lvl="1"/>
            <a:r>
              <a:rPr lang="en-AU" dirty="0"/>
              <a:t>Finding the right Throughput</a:t>
            </a:r>
          </a:p>
          <a:p>
            <a:pPr lvl="1"/>
            <a:r>
              <a:rPr lang="en-AU" dirty="0"/>
              <a:t>Trial and Error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AD1E5DB-0F0D-BC4F-81A7-1CFF4987E2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457" y="740473"/>
            <a:ext cx="1626309" cy="1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E5B725D-E586-E14A-A16F-70767C6986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609" y="1986135"/>
            <a:ext cx="8266848" cy="4723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A12FE0-6888-8443-B2C1-EA47ECEAD7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65" y="736306"/>
            <a:ext cx="653835" cy="58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Cosmos DB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5807F5-B670-E844-A5A1-222E7EBD1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51B5-E4AA-4BE6-91D4-77225A90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11800" cy="4919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/>
              <a:t>SQL API - Lessons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Change Feed</a:t>
            </a:r>
          </a:p>
          <a:p>
            <a:pPr lvl="1"/>
            <a:r>
              <a:rPr lang="en-AU" dirty="0"/>
              <a:t>listening to a collection for changes</a:t>
            </a:r>
          </a:p>
          <a:p>
            <a:pPr lvl="1"/>
            <a:r>
              <a:rPr lang="en-AU" dirty="0"/>
              <a:t>ordered list</a:t>
            </a:r>
          </a:p>
          <a:p>
            <a:pPr lvl="1"/>
            <a:r>
              <a:rPr lang="en-AU" dirty="0"/>
              <a:t>queue per consumer</a:t>
            </a:r>
          </a:p>
          <a:p>
            <a:pPr lvl="1"/>
            <a:r>
              <a:rPr lang="en-AU" dirty="0"/>
              <a:t>?all models?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9EC6CFB-2A76-154F-876F-F0B28F6089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457" y="740473"/>
            <a:ext cx="1626309" cy="1026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4463E0-AA69-C74C-A30B-D964DE22202E}"/>
              </a:ext>
            </a:extLst>
          </p:cNvPr>
          <p:cNvSpPr/>
          <p:nvPr/>
        </p:nvSpPr>
        <p:spPr>
          <a:xfrm>
            <a:off x="548234" y="6402271"/>
            <a:ext cx="7692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hlinkClick r:id="rId6"/>
              </a:rPr>
              <a:t>https://docs.microsoft.com/en-us/azure/cosmos-db/change-feed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64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Lake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C45992-399D-8141-AEA2-DAF63D74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73200"/>
            <a:ext cx="6096000" cy="2362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E7570E-3C05-8948-B4AF-E306F0A1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4121211"/>
            <a:ext cx="5803900" cy="774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501696-A7CF-204C-9674-310F4EA5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3094254"/>
            <a:ext cx="5816600" cy="965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DA47D0-45B4-3346-B16A-A1BEE294D0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6" y="6348853"/>
            <a:ext cx="433628" cy="3967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4D949F-357A-154D-B67D-E718D4A0C0F7}"/>
              </a:ext>
            </a:extLst>
          </p:cNvPr>
          <p:cNvSpPr/>
          <p:nvPr/>
        </p:nvSpPr>
        <p:spPr>
          <a:xfrm>
            <a:off x="548234" y="6265791"/>
            <a:ext cx="7692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hlinkClick r:id="rId6"/>
              </a:rPr>
              <a:t>https://azure.microsoft.com/en-us/services/data-lake-analytics/</a:t>
            </a:r>
            <a:endParaRPr lang="en-AU" sz="1400" dirty="0"/>
          </a:p>
          <a:p>
            <a:r>
              <a:rPr lang="en-AU" sz="1400" dirty="0">
                <a:hlinkClick r:id="rId7"/>
              </a:rPr>
              <a:t>https://azure.microsoft.com/en-us/services/data-lake-store/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9785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8.pptx" id="{48CDA943-8D75-4B68-B93A-F3FEBCB3BF66}" vid="{43F47440-22AA-4F95-A911-9D854778CC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542</TotalTime>
  <Words>742</Words>
  <Application>Microsoft Office PowerPoint</Application>
  <PresentationFormat>Widescreen</PresentationFormat>
  <Paragraphs>244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Segoe UI Black</vt:lpstr>
      <vt:lpstr>Thème Office</vt:lpstr>
      <vt:lpstr>Exploring Azure Data Services</vt:lpstr>
      <vt:lpstr>Presenters</vt:lpstr>
      <vt:lpstr>Agenda</vt:lpstr>
      <vt:lpstr>Techie / Marketing Blurb</vt:lpstr>
      <vt:lpstr>Cosmos DB</vt:lpstr>
      <vt:lpstr>PowerPoint Presentation</vt:lpstr>
      <vt:lpstr>Cosmos DB</vt:lpstr>
      <vt:lpstr>Cosmos DB</vt:lpstr>
      <vt:lpstr>Data Lake</vt:lpstr>
      <vt:lpstr>Data Lake</vt:lpstr>
      <vt:lpstr>Data Lake</vt:lpstr>
      <vt:lpstr>Data Lake</vt:lpstr>
      <vt:lpstr>Data Factory</vt:lpstr>
      <vt:lpstr>Data Factory</vt:lpstr>
      <vt:lpstr>Demo</vt:lpstr>
      <vt:lpstr>Demo</vt:lpstr>
      <vt:lpstr>Demo</vt:lpstr>
      <vt:lpstr>Demo</vt:lpstr>
      <vt:lpstr>Demo</vt:lpstr>
      <vt:lpstr>Questions</vt:lpstr>
      <vt:lpstr>Reference material</vt:lpstr>
      <vt:lpstr>Reference material</vt:lpstr>
      <vt:lpstr>Reference material</vt:lpstr>
      <vt:lpstr>Reference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dc:creator>Grant Harmer</dc:creator>
  <cp:lastModifiedBy>Wagner Silveira</cp:lastModifiedBy>
  <cp:revision>230</cp:revision>
  <dcterms:created xsi:type="dcterms:W3CDTF">2018-03-20T20:55:12Z</dcterms:created>
  <dcterms:modified xsi:type="dcterms:W3CDTF">2018-03-25T21:03:26Z</dcterms:modified>
</cp:coreProperties>
</file>